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51dc41796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e51dc41796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51dc4179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51dc4179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5e0b1f0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5e0b1f0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61460649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61460649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5e0b1f0d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5e0b1f0d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61460649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61460649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5e0b1f0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5e0b1f0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5e0b1f0d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5e0b1f0d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650" y="4221433"/>
            <a:ext cx="2857500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650" y="4221433"/>
            <a:ext cx="2857500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uromatch Academ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Brain Activity and Functional Connectivity during Working Memory Task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6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/>
              <a:t>Brave neurons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7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7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8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9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D9D9D9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650" y="4221433"/>
            <a:ext cx="2857500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6" name="Google Shape;10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1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we built this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21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Professional Development Session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114" name="Google Shape;114;p22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23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ctrTitle"/>
          </p:nvPr>
        </p:nvSpPr>
        <p:spPr>
          <a:xfrm>
            <a:off x="269550" y="1135425"/>
            <a:ext cx="86049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600">
                <a:solidFill>
                  <a:schemeClr val="dk2"/>
                </a:solidFill>
              </a:rPr>
              <a:t>Brain Activity and Functional Connectivity during Working Memory Task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219300" y="3142588"/>
            <a:ext cx="89247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solidFill>
                  <a:schemeClr val="accent6"/>
                </a:solidFill>
              </a:rPr>
              <a:t>Ahmad Samara,</a:t>
            </a:r>
            <a:r>
              <a:rPr lang="en" sz="1600">
                <a:solidFill>
                  <a:schemeClr val="accent6"/>
                </a:solidFill>
              </a:rPr>
              <a:t> Romeo Penheiro, Saksham Pruthi</a:t>
            </a:r>
            <a:endParaRPr sz="1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solidFill>
                  <a:schemeClr val="accent6"/>
                </a:solidFill>
              </a:rPr>
              <a:t>Ishani Ganguly (</a:t>
            </a:r>
            <a:r>
              <a:rPr i="1" lang="en" sz="1600">
                <a:solidFill>
                  <a:schemeClr val="accent6"/>
                </a:solidFill>
              </a:rPr>
              <a:t>Pod TA</a:t>
            </a:r>
            <a:r>
              <a:rPr lang="en" sz="1600">
                <a:solidFill>
                  <a:schemeClr val="accent6"/>
                </a:solidFill>
              </a:rPr>
              <a:t>), Dr. </a:t>
            </a:r>
            <a:r>
              <a:rPr lang="en" sz="1600">
                <a:solidFill>
                  <a:schemeClr val="accent6"/>
                </a:solidFill>
              </a:rPr>
              <a:t>Jonathan Wirsich (</a:t>
            </a:r>
            <a:r>
              <a:rPr i="1" lang="en" sz="1600">
                <a:solidFill>
                  <a:schemeClr val="accent6"/>
                </a:solidFill>
              </a:rPr>
              <a:t>Project Mentor</a:t>
            </a:r>
            <a:r>
              <a:rPr lang="en" sz="1600">
                <a:solidFill>
                  <a:schemeClr val="accent6"/>
                </a:solidFill>
              </a:rPr>
              <a:t>), Nicholas Blauch (</a:t>
            </a:r>
            <a:r>
              <a:rPr i="1" lang="en" sz="1600">
                <a:solidFill>
                  <a:schemeClr val="accent6"/>
                </a:solidFill>
              </a:rPr>
              <a:t>Project TA</a:t>
            </a:r>
            <a:r>
              <a:rPr lang="en" sz="1600">
                <a:solidFill>
                  <a:schemeClr val="accent6"/>
                </a:solidFill>
              </a:rPr>
              <a:t>)</a:t>
            </a:r>
            <a:endParaRPr sz="1600"/>
          </a:p>
        </p:txBody>
      </p:sp>
      <p:sp>
        <p:nvSpPr>
          <p:cNvPr id="139" name="Google Shape;139;p25"/>
          <p:cNvSpPr txBox="1"/>
          <p:nvPr/>
        </p:nvSpPr>
        <p:spPr>
          <a:xfrm>
            <a:off x="3507925" y="4069375"/>
            <a:ext cx="4903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Pod name: partial-cows</a:t>
            </a:r>
            <a:endParaRPr sz="2000">
              <a:solidFill>
                <a:schemeClr val="lt1"/>
              </a:solidFill>
            </a:endParaRPr>
          </a:p>
          <a:p>
            <a:pPr indent="457200" lvl="0" marL="4572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Team name: brave-neurons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 rotWithShape="1">
          <a:blip r:embed="rId3">
            <a:alphaModFix/>
          </a:blip>
          <a:srcRect b="0" l="26260" r="20114" t="81516"/>
          <a:stretch/>
        </p:blipFill>
        <p:spPr>
          <a:xfrm>
            <a:off x="2229900" y="9800"/>
            <a:ext cx="4903498" cy="9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 and Data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Our Questions: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Which brain regions are most important for the 2-back working memory task? (answered)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What are the connectivity patterns during task within regions regions with </a:t>
            </a:r>
            <a:r>
              <a:rPr lang="en" sz="1400">
                <a:solidFill>
                  <a:srgbClr val="000000"/>
                </a:solidFill>
              </a:rPr>
              <a:t>highest activity</a:t>
            </a:r>
            <a:r>
              <a:rPr lang="en" sz="1400">
                <a:solidFill>
                  <a:srgbClr val="000000"/>
                </a:solidFill>
              </a:rPr>
              <a:t>? </a:t>
            </a:r>
            <a:r>
              <a:rPr lang="en" sz="1400">
                <a:solidFill>
                  <a:srgbClr val="000000"/>
                </a:solidFill>
              </a:rPr>
              <a:t>(answered)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How well can we predict WM performance using averaged FC values at the whole-brain level vs. within top regions? (answered)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Dataset: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Human Connectome Project (2020) - fMRI data from 339 subjects (321 subjects for t-test)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Parcellated cortical regions, 180/hemisphere (Glasser et al., 2016)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Working Memory Task:</a:t>
            </a: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Recognize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images that were just presented (0-back) or were presented two images ago (2-back)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for Planned Analyses and Modelling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Average activity during the 0-back was subtracted from the 2-back task across the brain regions to identify the regions with the highest activity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R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egions with the contrast analysis during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working memory task was determined by contrast analysis and verified by statistical t-test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using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beta values from a GLM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Networks consisting of these regions was used to compute the patterns of functional connectivity (FC) during the task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We calculated the correlation between average FC values and performance (median response times) in the WM task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lang="en" sz="1400">
                <a:solidFill>
                  <a:schemeClr val="accent4"/>
                </a:solidFill>
                <a:highlight>
                  <a:srgbClr val="FFFFFF"/>
                </a:highlight>
              </a:rPr>
              <a:t>Describe</a:t>
            </a:r>
            <a:r>
              <a:rPr lang="en" sz="1400">
                <a:solidFill>
                  <a:schemeClr val="accent4"/>
                </a:solidFill>
                <a:highlight>
                  <a:srgbClr val="FFFFFF"/>
                </a:highlight>
              </a:rPr>
              <a:t> FC patterns within other ROIs (i.e., Default Mode Network) and correlate with performance</a:t>
            </a:r>
            <a:endParaRPr sz="1400">
              <a:solidFill>
                <a:schemeClr val="accent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17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58" name="Google Shape;158;p28"/>
          <p:cNvSpPr txBox="1"/>
          <p:nvPr/>
        </p:nvSpPr>
        <p:spPr>
          <a:xfrm>
            <a:off x="311700" y="678875"/>
            <a:ext cx="841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</a:t>
            </a:r>
            <a:r>
              <a:rPr lang="en"/>
              <a:t> GLM to regress working memory stimulus (2bk v/s 0bk) against fMRI time series convolved with HRF and used beta-values to determine regions which respond to Working Memory task 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050" y="1471975"/>
            <a:ext cx="4097425" cy="30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000" y="3016189"/>
            <a:ext cx="2532500" cy="179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7974" y="1359425"/>
            <a:ext cx="2478522" cy="175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16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75" y="1814625"/>
            <a:ext cx="3963524" cy="293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225" y="292388"/>
            <a:ext cx="1976076" cy="142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308" y="292375"/>
            <a:ext cx="2015116" cy="1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2775" y="521188"/>
            <a:ext cx="679925" cy="112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4598" y="1950613"/>
            <a:ext cx="3797712" cy="281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/>
        </p:nvSpPr>
        <p:spPr>
          <a:xfrm>
            <a:off x="311700" y="806600"/>
            <a:ext cx="37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</a:t>
            </a:r>
            <a:r>
              <a:rPr lang="en"/>
              <a:t> Activity in brain regions and networks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17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78" name="Google Shape;178;p30"/>
          <p:cNvSpPr txBox="1"/>
          <p:nvPr/>
        </p:nvSpPr>
        <p:spPr>
          <a:xfrm>
            <a:off x="311700" y="922675"/>
            <a:ext cx="1857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</a:t>
            </a:r>
            <a:r>
              <a:rPr lang="en"/>
              <a:t> Functional Connectivity: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Whole-brain level vs. top 20 regions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Correlation with performance (median response time)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 rotWithShape="1">
          <a:blip r:embed="rId3">
            <a:alphaModFix/>
          </a:blip>
          <a:srcRect b="21995" l="27532" r="36594" t="23706"/>
          <a:stretch/>
        </p:blipFill>
        <p:spPr>
          <a:xfrm>
            <a:off x="2169600" y="340950"/>
            <a:ext cx="2428786" cy="20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 rotWithShape="1">
          <a:blip r:embed="rId4">
            <a:alphaModFix/>
          </a:blip>
          <a:srcRect b="19974" l="28011" r="36531" t="25523"/>
          <a:stretch/>
        </p:blipFill>
        <p:spPr>
          <a:xfrm>
            <a:off x="2169600" y="2604075"/>
            <a:ext cx="2428776" cy="210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 rotWithShape="1">
          <a:blip r:embed="rId5">
            <a:alphaModFix/>
          </a:blip>
          <a:srcRect b="11441" l="24945" r="32001" t="31607"/>
          <a:stretch/>
        </p:blipFill>
        <p:spPr>
          <a:xfrm>
            <a:off x="5065796" y="389400"/>
            <a:ext cx="2648904" cy="19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 rotWithShape="1">
          <a:blip r:embed="rId6">
            <a:alphaModFix/>
          </a:blip>
          <a:srcRect b="12033" l="24676" r="31601" t="31015"/>
          <a:stretch/>
        </p:blipFill>
        <p:spPr>
          <a:xfrm>
            <a:off x="5045300" y="2668638"/>
            <a:ext cx="2689910" cy="19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 rotWithShape="1">
          <a:blip r:embed="rId7">
            <a:alphaModFix/>
          </a:blip>
          <a:srcRect b="22272" l="23727" r="69208" t="27014"/>
          <a:stretch/>
        </p:blipFill>
        <p:spPr>
          <a:xfrm>
            <a:off x="8182132" y="1095136"/>
            <a:ext cx="731342" cy="29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Describe FC patterns within other ROIs (i.e., Default Mode Network, Multi-Modal networks) and correlate or anti-correlate with performance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(Applying approaches with higher sophistication for a better insight for predicting task performance using Functional Connectivity)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Glasser, M. F., Coalson, T. S., Robinson, E. C., Hacker, C. D., Harwell, J., Yacoub, E., Ugurbil K., Andersson, J., Beckmann, C. F., Jenkinson, M., Smith, S. M., &amp; Van Essen, D. C. (2016). A multi-modal parcellation of human cerebral cortex. Nature, 536 (7615), 171-178.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